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84" r:id="rId2"/>
    <p:sldId id="303" r:id="rId3"/>
    <p:sldId id="285" r:id="rId4"/>
    <p:sldId id="290" r:id="rId5"/>
    <p:sldId id="293" r:id="rId6"/>
    <p:sldId id="294" r:id="rId7"/>
    <p:sldId id="288" r:id="rId8"/>
    <p:sldId id="289" r:id="rId9"/>
    <p:sldId id="295" r:id="rId10"/>
    <p:sldId id="296" r:id="rId11"/>
    <p:sldId id="272" r:id="rId12"/>
    <p:sldId id="263" r:id="rId13"/>
    <p:sldId id="269" r:id="rId14"/>
    <p:sldId id="309" r:id="rId15"/>
    <p:sldId id="315" r:id="rId16"/>
    <p:sldId id="274" r:id="rId17"/>
    <p:sldId id="264" r:id="rId18"/>
    <p:sldId id="310" r:id="rId19"/>
    <p:sldId id="273" r:id="rId20"/>
    <p:sldId id="311" r:id="rId21"/>
    <p:sldId id="313" r:id="rId22"/>
    <p:sldId id="312" r:id="rId23"/>
    <p:sldId id="298" r:id="rId24"/>
    <p:sldId id="302" r:id="rId25"/>
    <p:sldId id="257" r:id="rId26"/>
    <p:sldId id="300" r:id="rId27"/>
    <p:sldId id="304" r:id="rId28"/>
    <p:sldId id="305" r:id="rId29"/>
    <p:sldId id="316" r:id="rId30"/>
    <p:sldId id="270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306" r:id="rId41"/>
    <p:sldId id="307" r:id="rId42"/>
    <p:sldId id="308" r:id="rId4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60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C6C7BA-4479-4962-ADF7-427E59350CBB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6B0FB-09BA-4345-907B-8E69DB556C6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70124-DBC5-46A7-A08D-0D9838CC51A7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104356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B0FB-09BA-4345-907B-8E69DB556C6D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https://join.gov.tw/acts/detail/31330fe8-d50e-4c4c-a8ae-a50493650924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6B0FB-09BA-4345-907B-8E69DB556C6D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B856-CDF2-4113-B613-8E63F60E1967}" type="datetimeFigureOut">
              <a:rPr lang="zh-TW" altLang="en-US" smtClean="0"/>
              <a:pPr/>
              <a:t>2017/7/16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0F152-5DF4-40C5-9A5B-E1AD2BA0D51F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accounting.cyhg.gov.tw/cp.aspx?n=2835AE026163E749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44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86042"/>
          <a:stretch>
            <a:fillRect/>
          </a:stretch>
        </p:blipFill>
        <p:spPr bwMode="auto">
          <a:xfrm>
            <a:off x="0" y="6237312"/>
            <a:ext cx="914400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0" y="3789040"/>
            <a:ext cx="9144000" cy="2448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b="1" smtClean="0">
                <a:solidFill>
                  <a:schemeClr val="tx1"/>
                </a:solidFill>
              </a:rPr>
              <a:t>人口外移開放資料解決方案</a:t>
            </a:r>
            <a:endParaRPr lang="en-US" altLang="zh-TW" sz="4000" b="1" smtClean="0">
              <a:solidFill>
                <a:schemeClr val="tx1"/>
              </a:solidFill>
            </a:endParaRPr>
          </a:p>
          <a:p>
            <a:pPr algn="ctr"/>
            <a:endParaRPr lang="en-US" altLang="zh-TW" sz="1000" b="1" smtClean="0">
              <a:solidFill>
                <a:schemeClr val="tx1"/>
              </a:solidFill>
            </a:endParaRPr>
          </a:p>
          <a:p>
            <a:pPr algn="ctr"/>
            <a:r>
              <a:rPr lang="zh-TW" altLang="en-US" sz="3600" b="1" smtClean="0">
                <a:solidFill>
                  <a:schemeClr val="tx1"/>
                </a:solidFill>
              </a:rPr>
              <a:t>跨</a:t>
            </a:r>
            <a:r>
              <a:rPr lang="zh-TW" altLang="en-US" sz="3600" b="1" smtClean="0">
                <a:solidFill>
                  <a:schemeClr val="tx1"/>
                </a:solidFill>
              </a:rPr>
              <a:t>領域研究室</a:t>
            </a:r>
            <a:endParaRPr lang="zh-TW" altLang="en-US" sz="3600" b="1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094879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開放資料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無人檢核</a:t>
            </a:r>
            <a:endParaRPr kumimoji="0" lang="zh-TW" altLang="en-US" sz="15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412776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回嘉</a:t>
            </a:r>
            <a:r>
              <a:rPr lang="en-US" altLang="zh-TW" sz="15000" b="1">
                <a:latin typeface="+mj-lt"/>
                <a:ea typeface="+mj-ea"/>
                <a:cs typeface="+mj-cs"/>
              </a:rPr>
              <a:t/>
            </a:r>
            <a:br>
              <a:rPr lang="en-US" altLang="zh-TW" sz="15000" b="1">
                <a:latin typeface="+mj-lt"/>
                <a:ea typeface="+mj-ea"/>
                <a:cs typeface="+mj-cs"/>
              </a:rPr>
            </a:br>
            <a:r>
              <a:rPr lang="zh-TW" altLang="en-US" sz="9600" b="1" smtClean="0">
                <a:latin typeface="+mj-lt"/>
                <a:ea typeface="+mj-ea"/>
                <a:cs typeface="+mj-cs"/>
              </a:rPr>
              <a:t>直接動手做</a:t>
            </a:r>
            <a:endParaRPr kumimoji="0" lang="zh-TW" altLang="en-US" sz="96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79903"/>
            <a:ext cx="9144000" cy="5005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群組 12"/>
          <p:cNvGrpSpPr/>
          <p:nvPr/>
        </p:nvGrpSpPr>
        <p:grpSpPr>
          <a:xfrm>
            <a:off x="2672134" y="332656"/>
            <a:ext cx="5140226" cy="1043780"/>
            <a:chOff x="1808038" y="188640"/>
            <a:chExt cx="7228458" cy="1467818"/>
          </a:xfrm>
        </p:grpSpPr>
        <p:pic>
          <p:nvPicPr>
            <p:cNvPr id="2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4819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3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8835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4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28518" y="188640"/>
              <a:ext cx="1467818" cy="1467818"/>
            </a:xfrm>
            <a:prstGeom prst="rect">
              <a:avLst/>
            </a:prstGeom>
            <a:noFill/>
          </p:spPr>
        </p:pic>
        <p:sp>
          <p:nvSpPr>
            <p:cNvPr id="6" name="文字方塊 5"/>
            <p:cNvSpPr txBox="1"/>
            <p:nvPr/>
          </p:nvSpPr>
          <p:spPr>
            <a:xfrm>
              <a:off x="3669638" y="289901"/>
              <a:ext cx="5245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8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5024219" y="289901"/>
              <a:ext cx="56938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+mj-ea"/>
                  <a:cs typeface="Segoe UI Black" pitchFamily="34" charset="0"/>
                </a:rPr>
                <a:t>6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6569061" y="289901"/>
              <a:ext cx="5212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3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pic>
          <p:nvPicPr>
            <p:cNvPr id="10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180803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11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7568678" y="188640"/>
              <a:ext cx="1467818" cy="1467818"/>
            </a:xfrm>
            <a:prstGeom prst="rect">
              <a:avLst/>
            </a:prstGeom>
            <a:noFill/>
          </p:spPr>
        </p:pic>
      </p:grpSp>
      <p:sp>
        <p:nvSpPr>
          <p:cNvPr id="12" name="文字方塊 11"/>
          <p:cNvSpPr txBox="1"/>
          <p:nvPr/>
        </p:nvSpPr>
        <p:spPr>
          <a:xfrm>
            <a:off x="179512" y="476672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>
                <a:solidFill>
                  <a:srgbClr val="FF0000"/>
                </a:solidFill>
              </a:rPr>
              <a:t>目標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685800" y="2174999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工人智慧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線接點 111"/>
          <p:cNvCxnSpPr/>
          <p:nvPr/>
        </p:nvCxnSpPr>
        <p:spPr>
          <a:xfrm>
            <a:off x="5220073" y="4437112"/>
            <a:ext cx="0" cy="64799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3610496" y="4437112"/>
            <a:ext cx="1" cy="1728112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/>
          <p:cNvCxnSpPr>
            <a:stCxn id="79" idx="0"/>
          </p:cNvCxnSpPr>
          <p:nvPr/>
        </p:nvCxnSpPr>
        <p:spPr>
          <a:xfrm flipH="1">
            <a:off x="2034359" y="3310355"/>
            <a:ext cx="1556" cy="1224056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00" idx="0"/>
            <a:endCxn id="9" idx="0"/>
          </p:cNvCxnSpPr>
          <p:nvPr/>
        </p:nvCxnSpPr>
        <p:spPr>
          <a:xfrm flipH="1">
            <a:off x="970003" y="2446259"/>
            <a:ext cx="1557" cy="1801397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圖說文字 44"/>
          <p:cNvSpPr/>
          <p:nvPr/>
        </p:nvSpPr>
        <p:spPr>
          <a:xfrm>
            <a:off x="195278" y="1628800"/>
            <a:ext cx="3584634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＞形箭號 2"/>
          <p:cNvSpPr/>
          <p:nvPr/>
        </p:nvSpPr>
        <p:spPr>
          <a:xfrm>
            <a:off x="251520" y="4252322"/>
            <a:ext cx="1440000" cy="360000"/>
          </a:xfrm>
          <a:prstGeom prst="chevr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＞形箭號 3"/>
          <p:cNvSpPr/>
          <p:nvPr/>
        </p:nvSpPr>
        <p:spPr>
          <a:xfrm>
            <a:off x="1691840" y="4252322"/>
            <a:ext cx="1440000" cy="360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" name="＞形箭號 4"/>
          <p:cNvSpPr/>
          <p:nvPr/>
        </p:nvSpPr>
        <p:spPr>
          <a:xfrm>
            <a:off x="3132160" y="4252322"/>
            <a:ext cx="1440000" cy="360000"/>
          </a:xfrm>
          <a:prstGeom prst="chevr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8365" y="42476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mtClean="0">
                <a:solidFill>
                  <a:schemeClr val="bg1"/>
                </a:solidFill>
                <a:latin typeface="Arial Black" pitchFamily="34" charset="0"/>
              </a:rPr>
              <a:t>27</a:t>
            </a:r>
            <a:r>
              <a:rPr lang="zh-TW" altLang="en-US" b="1" smtClean="0">
                <a:solidFill>
                  <a:schemeClr val="bg1"/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文字方塊 12"/>
          <p:cNvSpPr txBox="1">
            <a:spLocks noChangeArrowheads="1"/>
          </p:cNvSpPr>
          <p:nvPr/>
        </p:nvSpPr>
        <p:spPr bwMode="auto">
          <a:xfrm>
            <a:off x="1370736" y="1743938"/>
            <a:ext cx="26251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pPr eaLnBrk="1" hangingPunct="1"/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人工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校正</a:t>
            </a:r>
            <a:r>
              <a:rPr lang="en-US" altLang="zh-TW" sz="2000" b="1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依瀏覽量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056656" y="42476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mtClean="0">
                <a:solidFill>
                  <a:schemeClr val="bg1"/>
                </a:solidFill>
                <a:latin typeface="Arial Black" pitchFamily="34" charset="0"/>
              </a:rPr>
              <a:t>73</a:t>
            </a:r>
            <a:r>
              <a:rPr lang="zh-TW" altLang="en-US" b="1" smtClean="0">
                <a:solidFill>
                  <a:schemeClr val="bg1"/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3460085" y="42476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mtClean="0">
                <a:solidFill>
                  <a:schemeClr val="bg1"/>
                </a:solidFill>
                <a:latin typeface="Arial Black" pitchFamily="34" charset="0"/>
              </a:rPr>
              <a:t>31</a:t>
            </a:r>
            <a:r>
              <a:rPr lang="zh-TW" altLang="en-US" b="1" smtClean="0">
                <a:solidFill>
                  <a:schemeClr val="bg1"/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350422" y="1741284"/>
            <a:ext cx="981218" cy="411699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JUN 10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100" name="等腰三角形 99"/>
          <p:cNvSpPr/>
          <p:nvPr/>
        </p:nvSpPr>
        <p:spPr>
          <a:xfrm flipV="1">
            <a:off x="787108" y="2294754"/>
            <a:ext cx="368903" cy="15150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7" name="＞形箭號 66"/>
          <p:cNvSpPr/>
          <p:nvPr/>
        </p:nvSpPr>
        <p:spPr>
          <a:xfrm>
            <a:off x="6084488" y="4252322"/>
            <a:ext cx="2880000" cy="360000"/>
          </a:xfrm>
          <a:prstGeom prst="chevr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6660232" y="4247656"/>
            <a:ext cx="18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smtClean="0">
                <a:solidFill>
                  <a:schemeClr val="bg2">
                    <a:lumMod val="10000"/>
                  </a:schemeClr>
                </a:solidFill>
                <a:latin typeface="Arial Black" pitchFamily="34" charset="0"/>
              </a:rPr>
              <a:t>至少還缺</a:t>
            </a:r>
            <a:r>
              <a:rPr lang="en-US" altLang="zh-TW" b="1" smtClean="0">
                <a:solidFill>
                  <a:schemeClr val="bg2">
                    <a:lumMod val="10000"/>
                  </a:schemeClr>
                </a:solidFill>
                <a:latin typeface="Arial Black" pitchFamily="34" charset="0"/>
              </a:rPr>
              <a:t>641</a:t>
            </a:r>
            <a:r>
              <a:rPr lang="zh-TW" altLang="en-US" b="1" smtClean="0">
                <a:solidFill>
                  <a:schemeClr val="bg2">
                    <a:lumMod val="10000"/>
                  </a:schemeClr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2">
                  <a:lumMod val="10000"/>
                </a:schemeClr>
              </a:solidFill>
              <a:latin typeface="Arial Black" pitchFamily="34" charset="0"/>
            </a:endParaRPr>
          </a:p>
        </p:txBody>
      </p:sp>
      <p:sp>
        <p:nvSpPr>
          <p:cNvPr id="74" name="矩形圖說文字 44"/>
          <p:cNvSpPr/>
          <p:nvPr/>
        </p:nvSpPr>
        <p:spPr>
          <a:xfrm>
            <a:off x="1259632" y="2492896"/>
            <a:ext cx="3583038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12"/>
          <p:cNvSpPr txBox="1">
            <a:spLocks noChangeArrowheads="1"/>
          </p:cNvSpPr>
          <p:nvPr/>
        </p:nvSpPr>
        <p:spPr bwMode="auto">
          <a:xfrm>
            <a:off x="2435092" y="2608034"/>
            <a:ext cx="2335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人工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校正</a:t>
            </a:r>
            <a:r>
              <a:rPr lang="en-US" altLang="zh-TW" sz="2000" b="1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瀏覽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量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8" name="圓角矩形 77"/>
          <p:cNvSpPr/>
          <p:nvPr/>
        </p:nvSpPr>
        <p:spPr>
          <a:xfrm>
            <a:off x="1414777" y="2605380"/>
            <a:ext cx="981218" cy="411699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JUL 15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79" name="等腰三角形 78"/>
          <p:cNvSpPr/>
          <p:nvPr/>
        </p:nvSpPr>
        <p:spPr>
          <a:xfrm flipV="1">
            <a:off x="1851463" y="3158850"/>
            <a:ext cx="368903" cy="15150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＞形箭號 85"/>
          <p:cNvSpPr/>
          <p:nvPr/>
        </p:nvSpPr>
        <p:spPr>
          <a:xfrm>
            <a:off x="4572000" y="4252322"/>
            <a:ext cx="1440000" cy="360000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7" name="文字方塊 86"/>
          <p:cNvSpPr txBox="1"/>
          <p:nvPr/>
        </p:nvSpPr>
        <p:spPr>
          <a:xfrm>
            <a:off x="4899925" y="4247656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smtClean="0">
                <a:solidFill>
                  <a:schemeClr val="bg1"/>
                </a:solidFill>
                <a:latin typeface="Arial Black" pitchFamily="34" charset="0"/>
              </a:rPr>
              <a:t>91</a:t>
            </a:r>
            <a:r>
              <a:rPr lang="zh-TW" altLang="en-US" b="1" smtClean="0">
                <a:solidFill>
                  <a:schemeClr val="bg1"/>
                </a:solidFill>
                <a:latin typeface="Arial Black" pitchFamily="34" charset="0"/>
              </a:rPr>
              <a:t>筆</a:t>
            </a:r>
            <a:endParaRPr lang="zh-TW" altLang="en-US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3" name="矩形圖說文字 44"/>
          <p:cNvSpPr/>
          <p:nvPr/>
        </p:nvSpPr>
        <p:spPr>
          <a:xfrm>
            <a:off x="2483768" y="3339110"/>
            <a:ext cx="3960440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12"/>
          <p:cNvSpPr txBox="1">
            <a:spLocks noChangeArrowheads="1"/>
          </p:cNvSpPr>
          <p:nvPr/>
        </p:nvSpPr>
        <p:spPr bwMode="auto">
          <a:xfrm>
            <a:off x="3659228" y="3454248"/>
            <a:ext cx="30010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依常見錯誤建立檢核表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5" name="圓角矩形 94"/>
          <p:cNvSpPr/>
          <p:nvPr/>
        </p:nvSpPr>
        <p:spPr>
          <a:xfrm>
            <a:off x="2638913" y="3451594"/>
            <a:ext cx="981218" cy="411699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JUL 15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103" name="矩形圖說文字 44"/>
          <p:cNvSpPr/>
          <p:nvPr/>
        </p:nvSpPr>
        <p:spPr>
          <a:xfrm>
            <a:off x="3203848" y="5859390"/>
            <a:ext cx="3583038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4" name="文字方塊 12"/>
          <p:cNvSpPr txBox="1">
            <a:spLocks noChangeArrowheads="1"/>
          </p:cNvSpPr>
          <p:nvPr/>
        </p:nvSpPr>
        <p:spPr bwMode="auto">
          <a:xfrm>
            <a:off x="4379308" y="5974528"/>
            <a:ext cx="23355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人工檢核</a:t>
            </a:r>
            <a:r>
              <a:rPr lang="en-US" altLang="zh-TW" sz="2000" b="1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瀏覽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量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5" name="圓角矩形 104"/>
          <p:cNvSpPr/>
          <p:nvPr/>
        </p:nvSpPr>
        <p:spPr>
          <a:xfrm>
            <a:off x="3358993" y="5971874"/>
            <a:ext cx="981218" cy="411699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JUL 15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106" name="等腰三角形 105"/>
          <p:cNvSpPr/>
          <p:nvPr/>
        </p:nvSpPr>
        <p:spPr>
          <a:xfrm>
            <a:off x="3411009" y="5733256"/>
            <a:ext cx="368903" cy="15150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矩形圖說文字 44"/>
          <p:cNvSpPr/>
          <p:nvPr/>
        </p:nvSpPr>
        <p:spPr>
          <a:xfrm>
            <a:off x="4813424" y="4995294"/>
            <a:ext cx="3791024" cy="6659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4" name="文字方塊 12"/>
          <p:cNvSpPr txBox="1">
            <a:spLocks noChangeArrowheads="1"/>
          </p:cNvSpPr>
          <p:nvPr/>
        </p:nvSpPr>
        <p:spPr bwMode="auto">
          <a:xfrm>
            <a:off x="5988884" y="5110432"/>
            <a:ext cx="26155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1pPr>
            <a:lvl2pPr>
              <a:defRPr sz="28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2pPr>
            <a:lvl3pPr>
              <a:defRPr sz="24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3pPr>
            <a:lvl4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4pPr>
            <a:lvl5pPr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nstantia" pitchFamily="18" charset="0"/>
                <a:ea typeface="標楷體" pitchFamily="65" charset="-120"/>
              </a:defRPr>
            </a:lvl9pPr>
          </a:lstStyle>
          <a:p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人工檢核</a:t>
            </a:r>
            <a:r>
              <a:rPr lang="en-US" altLang="zh-TW" sz="2000" b="1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依</a:t>
            </a:r>
            <a:r>
              <a:rPr lang="zh-TW" altLang="en-US" sz="2000" b="1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更新</a:t>
            </a:r>
            <a:r>
              <a:rPr lang="zh-TW" altLang="en-US" sz="2000" b="1" smtClean="0">
                <a:latin typeface="微軟正黑體" pitchFamily="34" charset="-120"/>
                <a:ea typeface="微軟正黑體" pitchFamily="34" charset="-120"/>
              </a:rPr>
              <a:t>時間</a:t>
            </a:r>
            <a:endParaRPr lang="en-US" altLang="zh-TW" sz="2000" b="1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15" name="圓角矩形 114"/>
          <p:cNvSpPr/>
          <p:nvPr/>
        </p:nvSpPr>
        <p:spPr>
          <a:xfrm>
            <a:off x="4968569" y="5107778"/>
            <a:ext cx="981218" cy="411699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zh-TW" sz="1600" smtClean="0">
                <a:latin typeface="Arial Black" pitchFamily="34" charset="0"/>
                <a:ea typeface="微軟正黑體" pitchFamily="34" charset="-120"/>
              </a:rPr>
              <a:t>JUL 16</a:t>
            </a:r>
            <a:endParaRPr lang="zh-TW" altLang="en-US" sz="1600" dirty="0">
              <a:latin typeface="Arial Black" pitchFamily="34" charset="0"/>
              <a:ea typeface="微軟正黑體" pitchFamily="34" charset="-120"/>
            </a:endParaRPr>
          </a:p>
        </p:txBody>
      </p:sp>
      <p:sp>
        <p:nvSpPr>
          <p:cNvPr id="116" name="等腰三角形 115"/>
          <p:cNvSpPr/>
          <p:nvPr/>
        </p:nvSpPr>
        <p:spPr>
          <a:xfrm>
            <a:off x="5020585" y="4869160"/>
            <a:ext cx="368903" cy="151505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zh-TW" altLang="en-US" sz="3600" b="1" noProof="0" smtClean="0">
                <a:latin typeface="+mj-lt"/>
                <a:ea typeface="+mj-ea"/>
                <a:cs typeface="+mj-cs"/>
              </a:rPr>
              <a:t>實作流程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108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124744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人工  人工</a:t>
            </a:r>
            <a:endParaRPr kumimoji="0" lang="en-US" altLang="zh-TW" sz="15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lvl="0" algn="ctr">
              <a:spcBef>
                <a:spcPct val="0"/>
              </a:spcBef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校正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檢核</a:t>
            </a:r>
            <a:endParaRPr kumimoji="0" lang="zh-TW" altLang="en-US" sz="15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134899" y="2753633"/>
            <a:ext cx="8691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smtClean="0">
                <a:solidFill>
                  <a:srgbClr val="FF0000"/>
                </a:solidFill>
              </a:rPr>
              <a:t>X</a:t>
            </a:r>
            <a:endParaRPr lang="zh-TW" altLang="en-US" sz="80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484784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8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優先權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瀏覽次數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51520" y="6361583"/>
            <a:ext cx="8581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smtClean="0"/>
              <a:t>https://docs.google.com/spreadsheets/d/1dmP7hPO5Orzw_VYBJkvArRa2NPqW8Jg0x3wWSh3EqLw/edit</a:t>
            </a:r>
            <a:endParaRPr lang="zh-TW" altLang="en-US" sz="140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0006"/>
            <a:ext cx="9144000" cy="3867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514" y="3011466"/>
            <a:ext cx="9144000" cy="2012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85800" y="5373216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6/10-</a:t>
            </a:r>
            <a:r>
              <a:rPr kumimoji="0" lang="zh-TW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人工</a:t>
            </a:r>
            <a:r>
              <a:rPr kumimoji="0" lang="zh-TW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校正約</a:t>
            </a:r>
            <a:r>
              <a:rPr kumimoji="0" lang="en-US" altLang="zh-TW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23</a:t>
            </a:r>
            <a:r>
              <a:rPr kumimoji="0" lang="zh-TW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筆資料</a:t>
            </a:r>
          </a:p>
        </p:txBody>
      </p:sp>
      <p:sp>
        <p:nvSpPr>
          <p:cNvPr id="6" name="橢圓 5"/>
          <p:cNvSpPr/>
          <p:nvPr/>
        </p:nvSpPr>
        <p:spPr>
          <a:xfrm>
            <a:off x="4716016" y="1556792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716016" y="1988840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4716016" y="2420888"/>
            <a:ext cx="144016" cy="14401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16632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88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優先權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更新日期</a:t>
            </a:r>
            <a:endParaRPr kumimoji="0" lang="zh-TW" altLang="en-US" sz="15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685800" y="3615159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en-US" altLang="zh-TW" sz="8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7</a:t>
            </a:r>
            <a:r>
              <a:rPr kumimoji="0" lang="zh-TW" altLang="en-US" sz="8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月份</a:t>
            </a:r>
            <a:endParaRPr kumimoji="0" lang="zh-TW" altLang="en-US" sz="8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3568" y="4797152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新的品質有沒有比較好</a:t>
            </a:r>
            <a:r>
              <a:rPr kumimoji="0" lang="en-US" altLang="zh-TW" sz="6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?</a:t>
            </a:r>
            <a:endParaRPr kumimoji="0" lang="zh-TW" altLang="en-US" sz="6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3568" y="5661248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lvl="0" algn="ctr">
              <a:spcBef>
                <a:spcPct val="0"/>
              </a:spcBef>
            </a:pPr>
            <a:r>
              <a:rPr kumimoji="0" lang="zh-TW" altLang="en-US" sz="40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開始有</a:t>
            </a:r>
            <a:r>
              <a:rPr kumimoji="0" lang="en-US" altLang="zh-TW" sz="4000" b="1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Geojson</a:t>
            </a:r>
            <a:endParaRPr kumimoji="0" lang="zh-TW" altLang="en-US" sz="4000" b="1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886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endParaRPr lang="en-US" altLang="zh-TW" sz="6000" b="1" smtClean="0"/>
          </a:p>
          <a:p>
            <a:pPr algn="ctr"/>
            <a:r>
              <a:rPr lang="zh-TW" altLang="en-US" sz="6000" b="1" smtClean="0"/>
              <a:t>人工校正的價值</a:t>
            </a:r>
            <a:endParaRPr lang="en-US" altLang="zh-TW" sz="6000" b="1"/>
          </a:p>
          <a:p>
            <a:pPr algn="ctr"/>
            <a:endParaRPr lang="en-US" altLang="zh-TW" sz="6000" b="1" smtClean="0"/>
          </a:p>
          <a:p>
            <a:pPr algn="ctr"/>
            <a:r>
              <a:rPr lang="zh-TW" altLang="en-US" sz="6000" b="1" smtClean="0"/>
              <a:t>知道哪些錯誤</a:t>
            </a:r>
            <a:r>
              <a:rPr lang="en-US" altLang="zh-TW" sz="6000" b="1" smtClean="0"/>
              <a:t/>
            </a:r>
            <a:br>
              <a:rPr lang="en-US" altLang="zh-TW" sz="6000" b="1" smtClean="0"/>
            </a:br>
            <a:r>
              <a:rPr lang="zh-TW" altLang="en-US" sz="6000" b="1" smtClean="0"/>
              <a:t>作為機器測試參考</a:t>
            </a:r>
            <a:endParaRPr lang="en-US" altLang="zh-TW" sz="6000" b="1" smtClean="0"/>
          </a:p>
          <a:p>
            <a:pPr algn="ctr"/>
            <a:r>
              <a:rPr lang="zh-TW" altLang="en-US" sz="6000" b="1" smtClean="0"/>
              <a:t>作為承辦人員修正參考</a:t>
            </a:r>
            <a:endParaRPr lang="zh-TW" altLang="en-US" sz="60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55666"/>
            <a:ext cx="9144000" cy="452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3578"/>
            <a:ext cx="9144000" cy="889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6138049" y="648866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https://index.okfn.org/place/</a:t>
            </a:r>
            <a:endParaRPr lang="zh-TW" altLang="en-US"/>
          </a:p>
        </p:txBody>
      </p:sp>
      <p:sp>
        <p:nvSpPr>
          <p:cNvPr id="6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GODI 2016, OKF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3" descr="C:\Users\user\Downloads\favori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79" y="2780928"/>
            <a:ext cx="360040" cy="360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95002" y="1908115"/>
            <a:ext cx="565731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mtClean="0"/>
              <a:t>PDF			 	68 </a:t>
            </a:r>
          </a:p>
          <a:p>
            <a:r>
              <a:rPr lang="zh-TW" altLang="en-US" sz="4000" smtClean="0"/>
              <a:t>未結構</a:t>
            </a:r>
            <a:r>
              <a:rPr lang="zh-TW" altLang="en-US" sz="4000" smtClean="0"/>
              <a:t>化 </a:t>
            </a:r>
            <a:r>
              <a:rPr lang="en-US" altLang="zh-TW" sz="4000" smtClean="0"/>
              <a:t>			10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多餘欄</a:t>
            </a:r>
            <a:r>
              <a:rPr lang="zh-TW" altLang="en-US" sz="4000" smtClean="0"/>
              <a:t>列 </a:t>
            </a:r>
            <a:r>
              <a:rPr lang="en-US" altLang="zh-TW" sz="4000" smtClean="0"/>
              <a:t>			83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連結</a:t>
            </a:r>
            <a:r>
              <a:rPr lang="zh-TW" altLang="en-US" sz="4000" smtClean="0"/>
              <a:t>異常 </a:t>
            </a:r>
            <a:r>
              <a:rPr lang="en-US" altLang="zh-TW" sz="4000" smtClean="0"/>
              <a:t>			30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找不到</a:t>
            </a:r>
            <a:r>
              <a:rPr lang="zh-TW" altLang="en-US" sz="4000" smtClean="0"/>
              <a:t>檔案 </a:t>
            </a:r>
            <a:r>
              <a:rPr lang="en-US" altLang="zh-TW" sz="4000" smtClean="0"/>
              <a:t>			2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無法連上這個</a:t>
            </a:r>
            <a:r>
              <a:rPr lang="zh-TW" altLang="en-US" sz="4000" smtClean="0"/>
              <a:t>網站 </a:t>
            </a:r>
            <a:r>
              <a:rPr lang="en-US" altLang="zh-TW" sz="4000" smtClean="0"/>
              <a:t>	7</a:t>
            </a:r>
            <a:r>
              <a:rPr lang="zh-TW" altLang="en-US" sz="4000" smtClean="0"/>
              <a:t> </a:t>
            </a:r>
            <a:endParaRPr lang="en-US" altLang="zh-TW" sz="4000" smtClean="0"/>
          </a:p>
          <a:p>
            <a:r>
              <a:rPr lang="zh-TW" altLang="en-US" sz="4000" smtClean="0"/>
              <a:t>未</a:t>
            </a:r>
            <a:r>
              <a:rPr lang="zh-TW" altLang="en-US" sz="4000" smtClean="0"/>
              <a:t>更新</a:t>
            </a:r>
            <a:r>
              <a:rPr lang="en-US" altLang="zh-TW" sz="4000" smtClean="0"/>
              <a:t>				14</a:t>
            </a:r>
            <a:r>
              <a:rPr lang="zh-TW" altLang="en-US" sz="4000" smtClean="0"/>
              <a:t> </a:t>
            </a:r>
            <a:endParaRPr lang="zh-TW" altLang="en-US" sz="400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錯誤類型統計</a:t>
            </a:r>
            <a:endParaRPr kumimoji="0" lang="zh-TW" alt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47664" y="2700203"/>
            <a:ext cx="144016" cy="1008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47664" y="3888515"/>
            <a:ext cx="144016" cy="162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547664" y="2052179"/>
            <a:ext cx="144016" cy="43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547664" y="5708773"/>
            <a:ext cx="144016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795002" y="1124744"/>
            <a:ext cx="5657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mtClean="0"/>
              <a:t>總筆數</a:t>
            </a:r>
            <a:r>
              <a:rPr lang="en-US" altLang="zh-TW" sz="4000" smtClean="0"/>
              <a:t>			 	222</a:t>
            </a:r>
            <a:endParaRPr lang="zh-TW" alt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400" b="1" noProof="0" smtClean="0">
                <a:latin typeface="+mj-lt"/>
                <a:ea typeface="+mj-ea"/>
                <a:cs typeface="+mj-cs"/>
              </a:rPr>
              <a:t>三星集資料</a:t>
            </a:r>
            <a:endParaRPr kumimoji="0" lang="zh-TW" altLang="en-US" sz="4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45046" y="1713002"/>
            <a:ext cx="7253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smtClean="0"/>
              <a:t>總筆數</a:t>
            </a:r>
            <a:r>
              <a:rPr lang="en-US" altLang="zh-TW" sz="4000" smtClean="0"/>
              <a:t>222</a:t>
            </a:r>
            <a:r>
              <a:rPr lang="zh-TW" altLang="en-US" sz="4000" smtClean="0"/>
              <a:t>筆，</a:t>
            </a:r>
            <a:r>
              <a:rPr lang="zh-TW" altLang="en-US" sz="4000" smtClean="0"/>
              <a:t>三星</a:t>
            </a:r>
            <a:r>
              <a:rPr lang="zh-TW" altLang="en-US" sz="4000" smtClean="0"/>
              <a:t>品質</a:t>
            </a:r>
            <a:r>
              <a:rPr lang="zh-TW" altLang="en-US" sz="4000" smtClean="0"/>
              <a:t>有</a:t>
            </a:r>
            <a:r>
              <a:rPr lang="en-US" altLang="zh-TW" sz="4000" smtClean="0"/>
              <a:t>47</a:t>
            </a:r>
            <a:r>
              <a:rPr lang="zh-TW" altLang="en-US" sz="4000" smtClean="0"/>
              <a:t>筆</a:t>
            </a:r>
            <a:endParaRPr lang="zh-TW" altLang="en-US" sz="4000"/>
          </a:p>
        </p:txBody>
      </p:sp>
      <p:sp>
        <p:nvSpPr>
          <p:cNvPr id="9" name="文字方塊 8"/>
          <p:cNvSpPr txBox="1"/>
          <p:nvPr/>
        </p:nvSpPr>
        <p:spPr>
          <a:xfrm>
            <a:off x="2674686" y="4233282"/>
            <a:ext cx="3509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smtClean="0"/>
              <a:t>47/222=21.2%</a:t>
            </a:r>
            <a:endParaRPr lang="zh-TW" altLang="en-US" sz="4000"/>
          </a:p>
        </p:txBody>
      </p:sp>
      <p:grpSp>
        <p:nvGrpSpPr>
          <p:cNvPr id="10" name="群組 9"/>
          <p:cNvGrpSpPr/>
          <p:nvPr/>
        </p:nvGrpSpPr>
        <p:grpSpPr>
          <a:xfrm>
            <a:off x="2123728" y="2745260"/>
            <a:ext cx="5140226" cy="1043780"/>
            <a:chOff x="1808038" y="188640"/>
            <a:chExt cx="7228458" cy="1467818"/>
          </a:xfrm>
        </p:grpSpPr>
        <p:pic>
          <p:nvPicPr>
            <p:cNvPr id="11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4819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12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8835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13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28518" y="188640"/>
              <a:ext cx="1467818" cy="1467818"/>
            </a:xfrm>
            <a:prstGeom prst="rect">
              <a:avLst/>
            </a:prstGeom>
            <a:noFill/>
          </p:spPr>
        </p:pic>
        <p:sp>
          <p:nvSpPr>
            <p:cNvPr id="14" name="文字方塊 13"/>
            <p:cNvSpPr txBox="1"/>
            <p:nvPr/>
          </p:nvSpPr>
          <p:spPr>
            <a:xfrm>
              <a:off x="3669638" y="289901"/>
              <a:ext cx="872837" cy="1298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0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5024219" y="289901"/>
              <a:ext cx="796194" cy="1298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+mj-ea"/>
                  <a:cs typeface="Segoe UI Black" pitchFamily="34" charset="0"/>
                </a:rPr>
                <a:t>4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6569061" y="289901"/>
              <a:ext cx="726313" cy="1298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7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pic>
          <p:nvPicPr>
            <p:cNvPr id="17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180803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18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/>
            <a:stretch>
              <a:fillRect/>
            </a:stretch>
          </p:blipFill>
          <p:spPr bwMode="auto">
            <a:xfrm>
              <a:off x="7568678" y="188640"/>
              <a:ext cx="1467818" cy="146781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886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endParaRPr lang="en-US" altLang="zh-TW" sz="6000" b="1" smtClean="0"/>
          </a:p>
          <a:p>
            <a:pPr algn="ctr"/>
            <a:r>
              <a:rPr lang="zh-TW" altLang="en-US" sz="6000" b="1" smtClean="0"/>
              <a:t>結論</a:t>
            </a:r>
            <a:endParaRPr lang="en-US" altLang="zh-TW" sz="6000" b="1"/>
          </a:p>
          <a:p>
            <a:pPr algn="ctr"/>
            <a:endParaRPr lang="en-US" altLang="zh-TW" sz="6000" b="1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沒有自動替代文字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09760"/>
            <a:ext cx="9144000" cy="5743576"/>
          </a:xfrm>
          <a:prstGeom prst="rect">
            <a:avLst/>
          </a:prstGeom>
          <a:noFill/>
        </p:spPr>
      </p:pic>
      <p:sp>
        <p:nvSpPr>
          <p:cNvPr id="4" name="文字方塊 3"/>
          <p:cNvSpPr txBox="1"/>
          <p:nvPr/>
        </p:nvSpPr>
        <p:spPr>
          <a:xfrm>
            <a:off x="-505072" y="6488668"/>
            <a:ext cx="964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mtClean="0">
                <a:hlinkClick r:id="rId3"/>
              </a:rPr>
              <a:t>http://accounting.cyhg.gov.tw/cp.aspx?n=2835AE026163E749</a:t>
            </a:r>
            <a:endParaRPr lang="zh-TW" altLang="en-US"/>
          </a:p>
        </p:txBody>
      </p:sp>
      <p:sp>
        <p:nvSpPr>
          <p:cNvPr id="6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zh-TW" altLang="en-US" sz="3600" b="1" smtClean="0">
                <a:latin typeface="+mj-lt"/>
                <a:ea typeface="+mj-ea"/>
                <a:cs typeface="+mj-cs"/>
              </a:rPr>
              <a:t>嘉義縣</a:t>
            </a:r>
            <a:r>
              <a:rPr lang="zh-TW" altLang="en-US" sz="3600" b="1" smtClean="0">
                <a:latin typeface="+mj-lt"/>
                <a:ea typeface="+mj-ea"/>
                <a:cs typeface="+mj-cs"/>
              </a:rPr>
              <a:t>主計處</a:t>
            </a:r>
            <a:r>
              <a:rPr lang="en-US" altLang="zh-TW" sz="3600" b="1" smtClean="0">
                <a:latin typeface="+mj-lt"/>
                <a:ea typeface="+mj-ea"/>
                <a:cs typeface="+mj-cs"/>
              </a:rPr>
              <a:t>-</a:t>
            </a:r>
            <a:r>
              <a:rPr lang="zh-TW" altLang="en-US" sz="3600" b="1" smtClean="0">
                <a:latin typeface="+mj-lt"/>
                <a:ea typeface="+mj-ea"/>
                <a:cs typeface="+mj-cs"/>
              </a:rPr>
              <a:t>公務</a:t>
            </a:r>
            <a:r>
              <a:rPr lang="zh-TW" altLang="en-US" sz="3600" b="1" smtClean="0">
                <a:latin typeface="+mj-lt"/>
                <a:ea typeface="+mj-ea"/>
                <a:cs typeface="+mj-cs"/>
              </a:rPr>
              <a:t>統計報表程式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" y="0"/>
            <a:ext cx="891540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7668344" y="3140968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smtClean="0">
                <a:solidFill>
                  <a:srgbClr val="FF0000"/>
                </a:solidFill>
              </a:rPr>
              <a:t>總計</a:t>
            </a:r>
            <a:endParaRPr lang="en-US" altLang="zh-TW" sz="4000" b="1" smtClean="0">
              <a:solidFill>
                <a:srgbClr val="FF0000"/>
              </a:solidFill>
            </a:endParaRPr>
          </a:p>
          <a:p>
            <a:r>
              <a:rPr lang="zh-TW" altLang="en-US" sz="4000" b="1" smtClean="0">
                <a:solidFill>
                  <a:srgbClr val="FF0000"/>
                </a:solidFill>
              </a:rPr>
              <a:t>小計</a:t>
            </a:r>
            <a:endParaRPr lang="zh-TW" altLang="en-US" sz="4000" b="1">
              <a:solidFill>
                <a:srgbClr val="FF0000"/>
              </a:solidFill>
            </a:endParaRPr>
          </a:p>
        </p:txBody>
      </p:sp>
      <p:sp>
        <p:nvSpPr>
          <p:cNvPr id="7" name="向右箭號 6"/>
          <p:cNvSpPr/>
          <p:nvPr/>
        </p:nvSpPr>
        <p:spPr>
          <a:xfrm rot="10800000">
            <a:off x="7236296" y="1988840"/>
            <a:ext cx="432048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0800000">
            <a:off x="7884368" y="5949280"/>
            <a:ext cx="432048" cy="50405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484784"/>
            <a:ext cx="9144000" cy="449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標題 1"/>
          <p:cNvSpPr txBox="1">
            <a:spLocks/>
          </p:cNvSpPr>
          <p:nvPr/>
        </p:nvSpPr>
        <p:spPr>
          <a:xfrm>
            <a:off x="685800" y="1886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 smtClean="0"/>
              <a:t>資料清單</a:t>
            </a:r>
            <a:endParaRPr lang="en-US" altLang="zh-TW" sz="6000" b="1" smtClean="0"/>
          </a:p>
        </p:txBody>
      </p:sp>
      <p:sp>
        <p:nvSpPr>
          <p:cNvPr id="3" name="文字方塊 2"/>
          <p:cNvSpPr txBox="1"/>
          <p:nvPr/>
        </p:nvSpPr>
        <p:spPr>
          <a:xfrm>
            <a:off x="0" y="623905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https://docs.google.com/spreadsheets/d/16VY6wYDZOrPWhhzgrDWVAlIjytFthh94Q0S-E53hFWA/edit?usp=sharing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DCIM\100MSDCF\DSC044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1323"/>
            <a:ext cx="9144000" cy="6096677"/>
          </a:xfrm>
          <a:prstGeom prst="rect">
            <a:avLst/>
          </a:prstGeom>
          <a:noFill/>
        </p:spPr>
      </p:pic>
      <p:sp>
        <p:nvSpPr>
          <p:cNvPr id="4" name="標題 9"/>
          <p:cNvSpPr txBox="1">
            <a:spLocks/>
          </p:cNvSpPr>
          <p:nvPr/>
        </p:nvSpPr>
        <p:spPr>
          <a:xfrm>
            <a:off x="0" y="7763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zh-TW" altLang="en-US" sz="3600" b="1" smtClean="0">
                <a:latin typeface="+mj-lt"/>
                <a:ea typeface="+mj-ea"/>
                <a:cs typeface="+mj-cs"/>
              </a:rPr>
              <a:t>餐桌上的嘉義黑蚵松</a:t>
            </a:r>
            <a:r>
              <a:rPr lang="en-US" altLang="zh-TW" sz="3600" b="1" smtClean="0">
                <a:latin typeface="+mj-lt"/>
                <a:ea typeface="+mj-ea"/>
                <a:cs typeface="+mj-cs"/>
              </a:rPr>
              <a:t>-</a:t>
            </a:r>
            <a:r>
              <a:rPr lang="zh-TW" altLang="en-US" sz="3600" b="1" smtClean="0">
                <a:latin typeface="+mj-lt"/>
                <a:ea typeface="+mj-ea"/>
                <a:cs typeface="+mj-cs"/>
              </a:rPr>
              <a:t>青</a:t>
            </a:r>
            <a:r>
              <a:rPr lang="zh-TW" altLang="en-US" sz="3600" b="1" smtClean="0">
                <a:latin typeface="+mj-lt"/>
                <a:ea typeface="+mj-ea"/>
                <a:cs typeface="+mj-cs"/>
              </a:rPr>
              <a:t>銀</a:t>
            </a:r>
            <a:r>
              <a:rPr lang="zh-TW" altLang="en-US" sz="3600" b="1" smtClean="0">
                <a:latin typeface="+mj-lt"/>
                <a:ea typeface="+mj-ea"/>
                <a:cs typeface="+mj-cs"/>
              </a:rPr>
              <a:t>交流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988840"/>
            <a:ext cx="9144000" cy="2016224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170" name="Picture 2" descr="F:\DCIM\100MSDCF\DSC0447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10332640" cy="6889192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4644008" y="692696"/>
            <a:ext cx="4499992" cy="3528392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969768" y="1916832"/>
            <a:ext cx="41742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r>
              <a:rPr lang="zh-TW" altLang="en-US" sz="6000" b="1" smtClean="0">
                <a:solidFill>
                  <a:schemeClr val="bg1"/>
                </a:solidFill>
              </a:rPr>
              <a:t>繼續</a:t>
            </a:r>
            <a:r>
              <a:rPr lang="zh-TW" altLang="en-US" sz="6000" b="1" smtClean="0">
                <a:solidFill>
                  <a:schemeClr val="bg1"/>
                </a:solidFill>
              </a:rPr>
              <a:t>努力</a:t>
            </a:r>
            <a:r>
              <a:rPr lang="zh-TW" altLang="en-US" sz="6000" b="1" smtClean="0">
                <a:solidFill>
                  <a:schemeClr val="bg1"/>
                </a:solidFill>
              </a:rPr>
              <a:t>中</a:t>
            </a:r>
            <a:endParaRPr lang="en-US" altLang="zh-TW" sz="6000" b="1" smtClean="0">
              <a:solidFill>
                <a:schemeClr val="bg1"/>
              </a:solidFill>
            </a:endParaRPr>
          </a:p>
          <a:p>
            <a:pPr algn="ctr"/>
            <a:r>
              <a:rPr lang="zh-TW" altLang="en-US" sz="6000" b="1" smtClean="0">
                <a:solidFill>
                  <a:schemeClr val="bg1"/>
                </a:solidFill>
              </a:rPr>
              <a:t>感謝聆聽</a:t>
            </a:r>
            <a:endParaRPr lang="zh-TW" altLang="en-US" sz="6000" b="1">
              <a:solidFill>
                <a:schemeClr val="bg1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4788024" y="780470"/>
            <a:ext cx="4211960" cy="911528"/>
            <a:chOff x="1808038" y="92119"/>
            <a:chExt cx="7228458" cy="1564339"/>
          </a:xfrm>
        </p:grpSpPr>
        <p:pic>
          <p:nvPicPr>
            <p:cNvPr id="19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4819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20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8835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21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28518" y="188640"/>
              <a:ext cx="1467818" cy="1467818"/>
            </a:xfrm>
            <a:prstGeom prst="rect">
              <a:avLst/>
            </a:prstGeom>
            <a:noFill/>
          </p:spPr>
        </p:pic>
        <p:sp>
          <p:nvSpPr>
            <p:cNvPr id="22" name="文字方塊 21"/>
            <p:cNvSpPr txBox="1"/>
            <p:nvPr/>
          </p:nvSpPr>
          <p:spPr>
            <a:xfrm>
              <a:off x="3534352" y="92119"/>
              <a:ext cx="52450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8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970105" y="92119"/>
              <a:ext cx="56938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+mj-ea"/>
                  <a:cs typeface="Segoe UI Black" pitchFamily="34" charset="0"/>
                </a:rPr>
                <a:t>6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6449972" y="92119"/>
              <a:ext cx="52129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5400" b="1" smtClean="0">
                  <a:latin typeface="Berlin Sans FB Demi" pitchFamily="34" charset="0"/>
                  <a:ea typeface="Segoe UI Black" pitchFamily="34" charset="0"/>
                  <a:cs typeface="Segoe UI Black" pitchFamily="34" charset="0"/>
                </a:rPr>
                <a:t>3</a:t>
              </a:r>
              <a:endParaRPr lang="zh-TW" altLang="en-US" sz="5400" b="1">
                <a:latin typeface="Berlin Sans FB Demi" pitchFamily="34" charset="0"/>
                <a:ea typeface="+mj-ea"/>
                <a:cs typeface="Segoe UI Black" pitchFamily="34" charset="0"/>
              </a:endParaRPr>
            </a:p>
          </p:txBody>
        </p:sp>
        <p:pic>
          <p:nvPicPr>
            <p:cNvPr id="25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1808038" y="188640"/>
              <a:ext cx="1467818" cy="1467818"/>
            </a:xfrm>
            <a:prstGeom prst="rect">
              <a:avLst/>
            </a:prstGeom>
            <a:noFill/>
          </p:spPr>
        </p:pic>
        <p:pic>
          <p:nvPicPr>
            <p:cNvPr id="26" name="Picture 3" descr="C:\Users\user\Downloads\favorite.png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>
              <a:off x="7568678" y="188640"/>
              <a:ext cx="1467818" cy="146781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19888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 smtClean="0"/>
              <a:t>附錄</a:t>
            </a:r>
            <a:endParaRPr lang="en-US" altLang="zh-TW" sz="6000" b="1" smtClean="0"/>
          </a:p>
          <a:p>
            <a:pPr algn="ctr"/>
            <a:r>
              <a:rPr lang="zh-TW" altLang="en-US" sz="6000" b="1" smtClean="0"/>
              <a:t>暫</a:t>
            </a:r>
            <a:r>
              <a:rPr lang="zh-TW" altLang="en-US" sz="6000" b="1" smtClean="0"/>
              <a:t>存</a:t>
            </a:r>
            <a:r>
              <a:rPr lang="zh-TW" altLang="en-US" sz="6000" b="1" smtClean="0"/>
              <a:t>區</a:t>
            </a:r>
            <a:endParaRPr lang="en-US" altLang="zh-TW" sz="6000" b="1" smtClean="0"/>
          </a:p>
          <a:p>
            <a:pPr algn="ctr"/>
            <a:r>
              <a:rPr lang="zh-TW" altLang="en-US" sz="6000" b="1" smtClean="0"/>
              <a:t>資料區</a:t>
            </a:r>
            <a:endParaRPr lang="zh-TW" altLang="en-US" sz="6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DCIM\100MSDCF\DSC0446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88706"/>
            <a:ext cx="9144001" cy="6096678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0" y="0"/>
            <a:ext cx="9144000" cy="2636912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3" descr="F:\DCIM\100MSDCF\DSC04466.JPG"/>
          <p:cNvPicPr>
            <a:picLocks noChangeAspect="1" noChangeArrowheads="1"/>
          </p:cNvPicPr>
          <p:nvPr/>
        </p:nvPicPr>
        <p:blipFill>
          <a:blip r:embed="rId2" cstate="print"/>
          <a:srcRect b="97638"/>
          <a:stretch>
            <a:fillRect/>
          </a:stretch>
        </p:blipFill>
        <p:spPr bwMode="auto">
          <a:xfrm>
            <a:off x="0" y="0"/>
            <a:ext cx="9144001" cy="980728"/>
          </a:xfrm>
          <a:prstGeom prst="rect">
            <a:avLst/>
          </a:prstGeom>
          <a:noFill/>
        </p:spPr>
      </p:pic>
      <p:sp>
        <p:nvSpPr>
          <p:cNvPr id="7" name="文字方塊 6"/>
          <p:cNvSpPr txBox="1"/>
          <p:nvPr/>
        </p:nvSpPr>
        <p:spPr>
          <a:xfrm>
            <a:off x="0" y="297230"/>
            <a:ext cx="5652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zh-TW" altLang="en-US" sz="4400" b="1" smtClean="0">
                <a:solidFill>
                  <a:schemeClr val="bg1"/>
                </a:solidFill>
              </a:rPr>
              <a:t>資料數量遠勝</a:t>
            </a:r>
            <a:r>
              <a:rPr lang="zh-TW" altLang="en-US" sz="4400" b="1" smtClean="0">
                <a:solidFill>
                  <a:schemeClr val="bg1"/>
                </a:solidFill>
              </a:rPr>
              <a:t>過</a:t>
            </a:r>
            <a:r>
              <a:rPr lang="zh-TW" altLang="en-US" sz="4400" b="1" smtClean="0">
                <a:solidFill>
                  <a:schemeClr val="bg1"/>
                </a:solidFill>
              </a:rPr>
              <a:t>品質</a:t>
            </a:r>
            <a:endParaRPr lang="en-US" altLang="zh-TW" sz="4400" b="1" smtClean="0">
              <a:solidFill>
                <a:schemeClr val="bg1"/>
              </a:solidFill>
            </a:endParaRPr>
          </a:p>
          <a:p>
            <a:pPr algn="ctr" fontAlgn="base"/>
            <a:r>
              <a:rPr lang="zh-TW" altLang="en-US" sz="4400" b="1" smtClean="0">
                <a:solidFill>
                  <a:schemeClr val="bg1"/>
                </a:solidFill>
              </a:rPr>
              <a:t>資料散落</a:t>
            </a:r>
            <a:r>
              <a:rPr lang="zh-TW" altLang="en-US" sz="4400" b="1" smtClean="0">
                <a:solidFill>
                  <a:schemeClr val="bg1"/>
                </a:solidFill>
              </a:rPr>
              <a:t>在</a:t>
            </a:r>
            <a:r>
              <a:rPr lang="zh-TW" altLang="en-US" sz="4400" b="1" smtClean="0">
                <a:solidFill>
                  <a:schemeClr val="bg1"/>
                </a:solidFill>
              </a:rPr>
              <a:t>不同</a:t>
            </a:r>
            <a:r>
              <a:rPr lang="zh-TW" altLang="en-US" sz="4400" b="1" smtClean="0">
                <a:solidFill>
                  <a:schemeClr val="bg1"/>
                </a:solidFill>
              </a:rPr>
              <a:t>網頁</a:t>
            </a:r>
            <a:endParaRPr lang="en-US" altLang="zh-TW" sz="4400" b="1" smtClean="0">
              <a:solidFill>
                <a:schemeClr val="bg1"/>
              </a:solidFill>
            </a:endParaRPr>
          </a:p>
          <a:p>
            <a:pPr algn="ctr" fontAlgn="base"/>
            <a:r>
              <a:rPr lang="zh-TW" altLang="en-US" sz="4400" b="1" smtClean="0">
                <a:solidFill>
                  <a:schemeClr val="bg1"/>
                </a:solidFill>
              </a:rPr>
              <a:t>公務員數位</a:t>
            </a:r>
            <a:r>
              <a:rPr lang="zh-TW" altLang="en-US" sz="4400" b="1" smtClean="0">
                <a:solidFill>
                  <a:schemeClr val="bg1"/>
                </a:solidFill>
              </a:rPr>
              <a:t>量能</a:t>
            </a:r>
            <a:r>
              <a:rPr lang="zh-TW" altLang="en-US" sz="4400" b="1" smtClean="0">
                <a:solidFill>
                  <a:schemeClr val="bg1"/>
                </a:solidFill>
              </a:rPr>
              <a:t>不足</a:t>
            </a:r>
            <a:endParaRPr lang="zh-TW" altLang="en-US" sz="4400" b="1" smtClean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67533" y="0"/>
            <a:ext cx="3476467" cy="2636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字方塊 9"/>
          <p:cNvSpPr txBox="1"/>
          <p:nvPr/>
        </p:nvSpPr>
        <p:spPr>
          <a:xfrm>
            <a:off x="5820199" y="2075438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smtClean="0">
                <a:solidFill>
                  <a:schemeClr val="bg1"/>
                </a:solidFill>
              </a:rPr>
              <a:t>2017/7/14</a:t>
            </a:r>
            <a:r>
              <a:rPr lang="zh-TW" altLang="en-US" b="1" smtClean="0">
                <a:solidFill>
                  <a:schemeClr val="bg1"/>
                </a:solidFill>
              </a:rPr>
              <a:t>工作坊</a:t>
            </a:r>
            <a:endParaRPr lang="zh-TW" altLang="en-US" b="1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bg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792074" y="648866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https://goo.gl/gDs3bc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772073" y="17916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smtClean="0">
                <a:solidFill>
                  <a:schemeClr val="bg1"/>
                </a:solidFill>
              </a:rPr>
              <a:t>開放文化基金會</a:t>
            </a:r>
            <a:endParaRPr lang="zh-TW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85800" y="3543151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 smtClean="0"/>
              <a:t>繼續努力中</a:t>
            </a:r>
            <a:r>
              <a:rPr lang="en-US" altLang="zh-TW" sz="6000" b="1" smtClean="0"/>
              <a:t/>
            </a:r>
            <a:br>
              <a:rPr lang="en-US" altLang="zh-TW" sz="6000" b="1" smtClean="0"/>
            </a:br>
            <a:r>
              <a:rPr lang="zh-TW" altLang="en-US" sz="6000" b="1" smtClean="0"/>
              <a:t>感謝</a:t>
            </a:r>
            <a:endParaRPr lang="zh-TW" altLang="en-US" sz="6000" b="1"/>
          </a:p>
        </p:txBody>
      </p:sp>
      <p:pic>
        <p:nvPicPr>
          <p:cNvPr id="3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1916832"/>
            <a:ext cx="1467818" cy="1467818"/>
          </a:xfrm>
          <a:prstGeom prst="rect">
            <a:avLst/>
          </a:prstGeom>
          <a:noFill/>
        </p:spPr>
      </p:pic>
      <p:pic>
        <p:nvPicPr>
          <p:cNvPr id="4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1920" y="1916832"/>
            <a:ext cx="1467818" cy="1467818"/>
          </a:xfrm>
          <a:prstGeom prst="rect">
            <a:avLst/>
          </a:prstGeom>
          <a:noFill/>
        </p:spPr>
      </p:pic>
      <p:pic>
        <p:nvPicPr>
          <p:cNvPr id="5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080" y="1916832"/>
            <a:ext cx="1467818" cy="1467818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2851700" y="2276872"/>
            <a:ext cx="596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smtClean="0"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8</a:t>
            </a:r>
            <a:endParaRPr lang="zh-TW" altLang="en-US" sz="5400" b="1">
              <a:latin typeface="Segoe UI Black" pitchFamily="34" charset="0"/>
              <a:ea typeface="+mj-ea"/>
              <a:cs typeface="Segoe UI Black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283968" y="2276872"/>
            <a:ext cx="596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smtClean="0"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7</a:t>
            </a:r>
            <a:endParaRPr lang="zh-TW" altLang="en-US" sz="5400" b="1">
              <a:latin typeface="Segoe UI Black" pitchFamily="34" charset="0"/>
              <a:ea typeface="+mj-ea"/>
              <a:cs typeface="Segoe UI Black" pitchFamily="34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724128" y="2276872"/>
            <a:ext cx="519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b="1" smtClean="0">
                <a:latin typeface="Segoe UI Black" pitchFamily="34" charset="0"/>
                <a:ea typeface="Segoe UI Black" pitchFamily="34" charset="0"/>
                <a:cs typeface="Segoe UI Black" pitchFamily="34" charset="0"/>
              </a:rPr>
              <a:t>1</a:t>
            </a:r>
            <a:endParaRPr lang="zh-TW" altLang="en-US" sz="5400" b="1">
              <a:latin typeface="Segoe UI Black" pitchFamily="34" charset="0"/>
              <a:ea typeface="+mj-ea"/>
              <a:cs typeface="Segoe UI Black" pitchFamily="34" charset="0"/>
            </a:endParaRPr>
          </a:p>
        </p:txBody>
      </p:sp>
      <p:pic>
        <p:nvPicPr>
          <p:cNvPr id="9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971600" y="1916832"/>
            <a:ext cx="1467818" cy="1467818"/>
          </a:xfrm>
          <a:prstGeom prst="rect">
            <a:avLst/>
          </a:prstGeom>
          <a:noFill/>
        </p:spPr>
      </p:pic>
      <p:pic>
        <p:nvPicPr>
          <p:cNvPr id="10" name="Picture 3" descr="C:\Users\user\Downloads\favorite.png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/>
          <a:stretch>
            <a:fillRect/>
          </a:stretch>
        </p:blipFill>
        <p:spPr bwMode="auto">
          <a:xfrm>
            <a:off x="6732240" y="1916832"/>
            <a:ext cx="1467818" cy="14678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691680" y="1988840"/>
            <a:ext cx="4416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Q:</a:t>
            </a:r>
            <a:r>
              <a:rPr lang="zh-TW" altLang="en-US" smtClean="0"/>
              <a:t> 整理的人是否能將整理資料應用或連結</a:t>
            </a:r>
            <a:endParaRPr lang="en-US" altLang="zh-TW" smtClean="0"/>
          </a:p>
          <a:p>
            <a:r>
              <a:rPr lang="en-US" altLang="zh-TW" smtClean="0"/>
              <a:t>Q:</a:t>
            </a:r>
            <a:r>
              <a:rPr lang="zh-TW" altLang="en-US" smtClean="0"/>
              <a:t> </a:t>
            </a:r>
            <a:r>
              <a:rPr lang="en-US" altLang="zh-TW" smtClean="0"/>
              <a:t>Github</a:t>
            </a:r>
            <a:r>
              <a:rPr lang="zh-TW" altLang="en-US" smtClean="0"/>
              <a:t>還沒看到</a:t>
            </a:r>
            <a:r>
              <a:rPr lang="en-US" altLang="zh-TW" smtClean="0"/>
              <a:t/>
            </a:r>
            <a:br>
              <a:rPr lang="en-US" altLang="zh-TW" smtClean="0"/>
            </a:br>
            <a:r>
              <a:rPr lang="en-US" altLang="zh-TW" smtClean="0"/>
              <a:t>Q:</a:t>
            </a:r>
            <a:r>
              <a:rPr lang="zh-TW" altLang="en-US" smtClean="0"/>
              <a:t> 相同的資料及有沒有一樣的統一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419872" y="227687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/>
              <a:t>交通事故的那個截圖</a:t>
            </a:r>
            <a:endParaRPr lang="zh-TW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419872" y="256490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mtClean="0"/>
              <a:t>去嘉義縣政府網站找回的資料</a:t>
            </a:r>
            <a:endParaRPr lang="zh-TW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3001" r="13392"/>
          <a:stretch>
            <a:fillRect/>
          </a:stretch>
        </p:blipFill>
        <p:spPr bwMode="auto">
          <a:xfrm>
            <a:off x="0" y="0"/>
            <a:ext cx="9144000" cy="6984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4864" y="0"/>
            <a:ext cx="4289136" cy="33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字方塊 3"/>
          <p:cNvSpPr txBox="1"/>
          <p:nvPr/>
        </p:nvSpPr>
        <p:spPr>
          <a:xfrm>
            <a:off x="5022130" y="6453336"/>
            <a:ext cx="4158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smtClean="0"/>
              <a:t>https://www.slideshare.net/ChiachunYeh/105-v1-20160317</a:t>
            </a:r>
            <a:endParaRPr lang="zh-TW" altLang="en-US" sz="120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0" y="332656"/>
            <a:ext cx="3810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12920" r="12920"/>
          <a:stretch>
            <a:fillRect/>
          </a:stretch>
        </p:blipFill>
        <p:spPr bwMode="auto">
          <a:xfrm>
            <a:off x="0" y="-1"/>
            <a:ext cx="9144000" cy="693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6156176" y="3573016"/>
            <a:ext cx="2736304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4437112"/>
            <a:ext cx="9108881" cy="213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0"/>
            <a:ext cx="9144000" cy="9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051545"/>
            <a:ext cx="903922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27342"/>
          <a:stretch>
            <a:fillRect/>
          </a:stretch>
        </p:blipFill>
        <p:spPr bwMode="auto">
          <a:xfrm>
            <a:off x="179512" y="2780928"/>
            <a:ext cx="675322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文字方塊 2"/>
          <p:cNvSpPr txBox="1"/>
          <p:nvPr/>
        </p:nvSpPr>
        <p:spPr>
          <a:xfrm>
            <a:off x="1265766" y="6381328"/>
            <a:ext cx="6906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http://www.ndc.gov.tw/Content_List.aspx?n=5B442FC2367EC44F</a:t>
            </a:r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317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5508104" y="4017258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b="1" smtClean="0">
                <a:solidFill>
                  <a:srgbClr val="FF0000"/>
                </a:solidFill>
              </a:rPr>
              <a:t>檢測流程概要</a:t>
            </a:r>
            <a:endParaRPr lang="zh-TW" altLang="en-US" sz="40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3988" y="404664"/>
            <a:ext cx="62960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63" y="2154585"/>
            <a:ext cx="585787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7313" y="3212976"/>
            <a:ext cx="6429375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75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02296"/>
            <a:ext cx="9164758" cy="411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036146"/>
            <a:ext cx="381952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字方塊 4"/>
          <p:cNvSpPr txBox="1"/>
          <p:nvPr/>
        </p:nvSpPr>
        <p:spPr>
          <a:xfrm>
            <a:off x="3635896" y="60361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(2018)</a:t>
            </a: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46" y="6400800"/>
            <a:ext cx="37528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86600"/>
          <a:stretch>
            <a:fillRect/>
          </a:stretch>
        </p:blipFill>
        <p:spPr bwMode="auto">
          <a:xfrm>
            <a:off x="0" y="0"/>
            <a:ext cx="9144000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452" y="620688"/>
            <a:ext cx="40005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5704" t="12537" r="52362"/>
          <a:stretch>
            <a:fillRect/>
          </a:stretch>
        </p:blipFill>
        <p:spPr bwMode="auto">
          <a:xfrm>
            <a:off x="-36512" y="1556792"/>
            <a:ext cx="4495688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61424" t="12537"/>
          <a:stretch>
            <a:fillRect/>
          </a:stretch>
        </p:blipFill>
        <p:spPr bwMode="auto">
          <a:xfrm>
            <a:off x="4644008" y="1095292"/>
            <a:ext cx="4499992" cy="5768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6373177" y="6488668"/>
            <a:ext cx="27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http://data.gov.tw/visual/1</a:t>
            </a:r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499992" y="2724686"/>
            <a:ext cx="447814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4499992" y="1268760"/>
            <a:ext cx="447814" cy="4320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Picture 3" descr="C:\Users\user\Downloads\favorit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77155" y="2719937"/>
            <a:ext cx="360040" cy="360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685800" y="5373216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 smtClean="0"/>
              <a:t>完成修正</a:t>
            </a:r>
            <a:r>
              <a:rPr lang="en-US" altLang="zh-TW" sz="6000" b="1" smtClean="0"/>
              <a:t>15</a:t>
            </a:r>
            <a:r>
              <a:rPr lang="zh-TW" altLang="en-US" sz="6000" b="1" smtClean="0"/>
              <a:t>個</a:t>
            </a:r>
            <a:r>
              <a:rPr lang="en-US" altLang="zh-TW" sz="6000" b="1" smtClean="0"/>
              <a:t>CSV</a:t>
            </a:r>
            <a:endParaRPr lang="zh-TW" altLang="en-US" sz="6000" b="1"/>
          </a:p>
        </p:txBody>
      </p:sp>
      <p:sp>
        <p:nvSpPr>
          <p:cNvPr id="4" name="文字方塊 3"/>
          <p:cNvSpPr txBox="1"/>
          <p:nvPr/>
        </p:nvSpPr>
        <p:spPr>
          <a:xfrm>
            <a:off x="956709" y="6381328"/>
            <a:ext cx="735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https://drive.google.com/open?id=0Bwpr10AOioElUGdpYlN3b1FpSFE</a:t>
            </a:r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975" y="1890713"/>
            <a:ext cx="5734050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3166108"/>
            <a:ext cx="7724924" cy="256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8640"/>
            <a:ext cx="11468100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076056" y="1549236"/>
            <a:ext cx="269817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/>
              <a:t>日期</a:t>
            </a:r>
            <a:r>
              <a:rPr lang="en-US" altLang="zh-TW" sz="4400" smtClean="0"/>
              <a:t>?</a:t>
            </a:r>
          </a:p>
          <a:p>
            <a:r>
              <a:rPr lang="en-US" altLang="zh-TW" sz="4400" smtClean="0"/>
              <a:t>106</a:t>
            </a:r>
          </a:p>
          <a:p>
            <a:r>
              <a:rPr lang="en-US" altLang="zh-TW" sz="4400" smtClean="0"/>
              <a:t>2017</a:t>
            </a:r>
          </a:p>
          <a:p>
            <a:r>
              <a:rPr lang="en-US" altLang="zh-TW" sz="4400" smtClean="0"/>
              <a:t>106-1-1</a:t>
            </a:r>
          </a:p>
          <a:p>
            <a:r>
              <a:rPr lang="en-US" altLang="zh-TW" sz="4400" smtClean="0"/>
              <a:t>106/1/1</a:t>
            </a:r>
          </a:p>
          <a:p>
            <a:r>
              <a:rPr lang="en-US" altLang="zh-TW" sz="4400" smtClean="0"/>
              <a:t>106/01/01</a:t>
            </a:r>
            <a:endParaRPr lang="zh-TW" altLang="en-US" sz="440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685800" y="188640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zh-TW" altLang="en-US" sz="6000" b="1"/>
              <a:t>其他</a:t>
            </a:r>
            <a:r>
              <a:rPr lang="zh-TW" altLang="en-US" sz="6000" b="1" smtClean="0"/>
              <a:t>問題</a:t>
            </a:r>
            <a:endParaRPr lang="zh-TW" altLang="en-US" sz="6000" b="1"/>
          </a:p>
        </p:txBody>
      </p:sp>
      <p:sp>
        <p:nvSpPr>
          <p:cNvPr id="5" name="文字方塊 4"/>
          <p:cNvSpPr txBox="1"/>
          <p:nvPr/>
        </p:nvSpPr>
        <p:spPr>
          <a:xfrm>
            <a:off x="899592" y="1549236"/>
            <a:ext cx="347723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smtClean="0"/>
              <a:t>電話</a:t>
            </a:r>
            <a:r>
              <a:rPr lang="en-US" altLang="zh-TW" sz="4400" smtClean="0"/>
              <a:t>?</a:t>
            </a:r>
          </a:p>
          <a:p>
            <a:r>
              <a:rPr lang="zh-TW" altLang="en-US" sz="4400"/>
              <a:t>無區碼</a:t>
            </a:r>
            <a:endParaRPr lang="en-US" altLang="zh-TW" sz="4400" smtClean="0"/>
          </a:p>
          <a:p>
            <a:r>
              <a:rPr lang="en-US" altLang="zh-TW" sz="4400" smtClean="0"/>
              <a:t>05</a:t>
            </a:r>
          </a:p>
          <a:p>
            <a:r>
              <a:rPr lang="en-US" altLang="zh-TW" sz="4400" smtClean="0"/>
              <a:t>05-</a:t>
            </a:r>
          </a:p>
          <a:p>
            <a:r>
              <a:rPr lang="en-US" altLang="zh-TW" sz="4400" smtClean="0"/>
              <a:t>(05)</a:t>
            </a:r>
          </a:p>
          <a:p>
            <a:r>
              <a:rPr lang="zh-TW" altLang="en-US" sz="4400"/>
              <a:t>全</a:t>
            </a:r>
            <a:r>
              <a:rPr lang="zh-TW" altLang="en-US" sz="4400" smtClean="0"/>
              <a:t>半形</a:t>
            </a:r>
            <a:endParaRPr lang="en-US" altLang="zh-TW" sz="4400" smtClean="0"/>
          </a:p>
          <a:p>
            <a:r>
              <a:rPr lang="zh-TW" altLang="en-US" sz="4400"/>
              <a:t>分機</a:t>
            </a:r>
            <a:r>
              <a:rPr lang="en-US" altLang="zh-TW" sz="4400"/>
              <a:t># </a:t>
            </a:r>
            <a:r>
              <a:rPr lang="zh-TW" altLang="en-US" sz="4400"/>
              <a:t>全半形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user\Desktop\嘉義黑蚵松\FireShot Capture 26 - 資料開放平台-資料目錄_ - http___www.taitung.gov.tw_opendata_OD_OpenData_Default.aspx.png"/>
          <p:cNvPicPr>
            <a:picLocks noChangeAspect="1" noChangeArrowheads="1"/>
          </p:cNvPicPr>
          <p:nvPr/>
        </p:nvPicPr>
        <p:blipFill>
          <a:blip r:embed="rId2" cstate="print"/>
          <a:srcRect l="31100" t="47870" r="23225" b="43966"/>
          <a:stretch>
            <a:fillRect/>
          </a:stretch>
        </p:blipFill>
        <p:spPr bwMode="auto">
          <a:xfrm>
            <a:off x="0" y="1539552"/>
            <a:ext cx="4788024" cy="6858000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1374" y="1566937"/>
            <a:ext cx="4382625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6552728"/>
            <a:ext cx="4355976" cy="1399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文字方塊 5"/>
          <p:cNvSpPr txBox="1"/>
          <p:nvPr/>
        </p:nvSpPr>
        <p:spPr>
          <a:xfrm>
            <a:off x="5334367" y="6488668"/>
            <a:ext cx="380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http://www.taitung.gov.tw/opendata/</a:t>
            </a:r>
            <a:endParaRPr lang="zh-TW" alt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87424"/>
            <a:ext cx="96774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線接點 8"/>
          <p:cNvCxnSpPr/>
          <p:nvPr/>
        </p:nvCxnSpPr>
        <p:spPr>
          <a:xfrm>
            <a:off x="4644008" y="1629400"/>
            <a:ext cx="0" cy="5400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smtClean="0">
                <a:latin typeface="+mj-lt"/>
                <a:ea typeface="+mj-ea"/>
                <a:cs typeface="+mj-cs"/>
              </a:rPr>
              <a:t>資料零碎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沒有自動替代文字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7458"/>
            <a:ext cx="9144000" cy="6257926"/>
          </a:xfrm>
          <a:prstGeom prst="rect">
            <a:avLst/>
          </a:prstGeom>
          <a:noFill/>
        </p:spPr>
      </p:pic>
      <p:sp>
        <p:nvSpPr>
          <p:cNvPr id="3" name="標題 9"/>
          <p:cNvSpPr txBox="1">
            <a:spLocks/>
          </p:cNvSpPr>
          <p:nvPr/>
        </p:nvSpPr>
        <p:spPr>
          <a:xfrm>
            <a:off x="0" y="-27384"/>
            <a:ext cx="91440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smtClean="0">
                <a:latin typeface="+mj-lt"/>
                <a:ea typeface="+mj-ea"/>
                <a:cs typeface="+mj-cs"/>
              </a:rPr>
              <a:t>資料集不符合預期</a:t>
            </a:r>
            <a:endParaRPr kumimoji="0" lang="zh-TW" altLang="en-US" sz="3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1835696" y="836712"/>
            <a:ext cx="5688632" cy="5706841"/>
            <a:chOff x="1263815" y="0"/>
            <a:chExt cx="6692561" cy="6713984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63815" y="0"/>
              <a:ext cx="6692561" cy="2780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63816" y="2708920"/>
              <a:ext cx="6671701" cy="4005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文字方塊 8"/>
          <p:cNvSpPr txBox="1"/>
          <p:nvPr/>
        </p:nvSpPr>
        <p:spPr>
          <a:xfrm>
            <a:off x="2173246" y="6488668"/>
            <a:ext cx="697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http://www.ndc.gov.tw/Content_List.aspx?n=5B442FC2367EC44F </a:t>
            </a:r>
            <a:endParaRPr lang="zh-TW" altLang="en-US"/>
          </a:p>
        </p:txBody>
      </p:sp>
      <p:sp>
        <p:nvSpPr>
          <p:cNvPr id="10" name="標題 9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1143000"/>
          </a:xfrm>
        </p:spPr>
        <p:txBody>
          <a:bodyPr>
            <a:normAutofit/>
          </a:bodyPr>
          <a:lstStyle/>
          <a:p>
            <a:r>
              <a:rPr lang="zh-TW" altLang="en-US" sz="3600" b="1" smtClean="0"/>
              <a:t>國發會</a:t>
            </a:r>
            <a:r>
              <a:rPr lang="en-US" altLang="zh-TW" sz="3600" b="1" smtClean="0"/>
              <a:t>-</a:t>
            </a:r>
            <a:r>
              <a:rPr lang="zh-TW" altLang="en-US" sz="3600" b="1" smtClean="0"/>
              <a:t>政府</a:t>
            </a:r>
            <a:r>
              <a:rPr lang="zh-TW" altLang="en-US" sz="3600" b="1" smtClean="0"/>
              <a:t>資料</a:t>
            </a:r>
            <a:r>
              <a:rPr lang="zh-TW" altLang="en-US" sz="3600" b="1" smtClean="0">
                <a:solidFill>
                  <a:srgbClr val="FF0000"/>
                </a:solidFill>
              </a:rPr>
              <a:t>品質提升</a:t>
            </a:r>
            <a:r>
              <a:rPr lang="zh-TW" altLang="en-US" sz="3600" b="1" smtClean="0"/>
              <a:t>機制</a:t>
            </a:r>
            <a:r>
              <a:rPr lang="zh-TW" altLang="en-US" sz="3600" b="1" smtClean="0"/>
              <a:t>運作</a:t>
            </a:r>
            <a:r>
              <a:rPr lang="zh-TW" altLang="en-US" sz="3600" b="1" smtClean="0"/>
              <a:t>指引</a:t>
            </a:r>
            <a:endParaRPr lang="zh-TW" altLang="en-US" sz="3600" b="1"/>
          </a:p>
        </p:txBody>
      </p:sp>
      <p:sp>
        <p:nvSpPr>
          <p:cNvPr id="11" name="矩形 10"/>
          <p:cNvSpPr/>
          <p:nvPr/>
        </p:nvSpPr>
        <p:spPr>
          <a:xfrm>
            <a:off x="4067944" y="4869160"/>
            <a:ext cx="864096" cy="1584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b="1" smtClean="0"/>
              <a:t>資料品質</a:t>
            </a:r>
            <a:r>
              <a:rPr lang="zh-TW" altLang="en-US" b="1" smtClean="0">
                <a:solidFill>
                  <a:srgbClr val="FF0000"/>
                </a:solidFill>
              </a:rPr>
              <a:t>機器</a:t>
            </a:r>
            <a:r>
              <a:rPr lang="zh-TW" altLang="en-US" b="1" smtClean="0"/>
              <a:t>檢測結果</a:t>
            </a:r>
            <a:endParaRPr lang="zh-TW" altLang="en-US" b="1"/>
          </a:p>
        </p:txBody>
      </p:sp>
      <p:grpSp>
        <p:nvGrpSpPr>
          <p:cNvPr id="10" name="群組 9"/>
          <p:cNvGrpSpPr/>
          <p:nvPr/>
        </p:nvGrpSpPr>
        <p:grpSpPr>
          <a:xfrm>
            <a:off x="0" y="1700808"/>
            <a:ext cx="9092631" cy="4248472"/>
            <a:chOff x="0" y="2348880"/>
            <a:chExt cx="9092631" cy="424847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7124" t="10145" b="79710"/>
            <a:stretch>
              <a:fillRect/>
            </a:stretch>
          </p:blipFill>
          <p:spPr bwMode="auto">
            <a:xfrm>
              <a:off x="0" y="2348880"/>
              <a:ext cx="9092631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9718" t="21739"/>
            <a:stretch>
              <a:fillRect/>
            </a:stretch>
          </p:blipFill>
          <p:spPr bwMode="auto">
            <a:xfrm>
              <a:off x="323528" y="2708920"/>
              <a:ext cx="8769103" cy="38884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文字方塊 3"/>
            <p:cNvSpPr txBox="1"/>
            <p:nvPr/>
          </p:nvSpPr>
          <p:spPr>
            <a:xfrm>
              <a:off x="274742" y="3068960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連結有效性</a:t>
              </a:r>
              <a:endParaRPr lang="zh-TW" altLang="en-US" sz="240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74742" y="3753036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資料</a:t>
              </a:r>
              <a:r>
                <a:rPr lang="zh-TW" altLang="en-US" sz="2400" smtClean="0"/>
                <a:t>資源</a:t>
              </a:r>
              <a:r>
                <a:rPr lang="zh-TW" altLang="en-US" sz="2400" smtClean="0"/>
                <a:t>能否</a:t>
              </a:r>
              <a:r>
                <a:rPr lang="zh-TW" altLang="en-US" sz="2400" smtClean="0"/>
                <a:t>直接下載</a:t>
              </a:r>
              <a:endParaRPr lang="zh-TW" altLang="en-US" sz="2400"/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274742" y="4437112"/>
              <a:ext cx="32624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是否</a:t>
              </a:r>
              <a:r>
                <a:rPr lang="zh-TW" altLang="en-US" sz="2400" smtClean="0"/>
                <a:t>屬</a:t>
              </a:r>
              <a:r>
                <a:rPr lang="zh-TW" altLang="en-US" sz="2400" smtClean="0"/>
                <a:t>結構化</a:t>
              </a:r>
              <a:r>
                <a:rPr lang="zh-TW" altLang="en-US" sz="2400" smtClean="0"/>
                <a:t>檔案類型</a:t>
              </a:r>
              <a:endParaRPr lang="zh-TW" altLang="en-US" sz="240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74742" y="5121188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資料編碼與資料</a:t>
              </a:r>
              <a:r>
                <a:rPr lang="zh-TW" altLang="en-US" sz="2400" smtClean="0"/>
                <a:t>相符</a:t>
              </a:r>
              <a:endParaRPr lang="zh-TW" altLang="en-US" sz="240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274742" y="5805264"/>
              <a:ext cx="4801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smtClean="0"/>
                <a:t>資料</a:t>
              </a:r>
              <a:r>
                <a:rPr lang="zh-TW" altLang="en-US" sz="2400" smtClean="0"/>
                <a:t>欄位</a:t>
              </a:r>
              <a:r>
                <a:rPr lang="zh-TW" altLang="en-US" sz="2400" smtClean="0"/>
                <a:t>描述</a:t>
              </a:r>
              <a:r>
                <a:rPr lang="zh-TW" altLang="en-US" sz="2400" smtClean="0"/>
                <a:t>與主要欄位說明相符</a:t>
              </a:r>
              <a:endParaRPr lang="zh-TW" altLang="en-US" sz="2400"/>
            </a:p>
          </p:txBody>
        </p:sp>
      </p:grpSp>
      <p:sp>
        <p:nvSpPr>
          <p:cNvPr id="11" name="文字方塊 10"/>
          <p:cNvSpPr txBox="1"/>
          <p:nvPr/>
        </p:nvSpPr>
        <p:spPr>
          <a:xfrm>
            <a:off x="2173246" y="6488668"/>
            <a:ext cx="697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http://www.ndc.gov.tw/Content_List.aspx?n=5B442FC2367EC44F </a:t>
            </a:r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958239" y="6093296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smtClean="0"/>
              <a:t>國發會</a:t>
            </a:r>
            <a:r>
              <a:rPr lang="en-US" altLang="zh-TW" b="1" smtClean="0"/>
              <a:t>-</a:t>
            </a:r>
            <a:r>
              <a:rPr lang="zh-TW" altLang="en-US" b="1" smtClean="0"/>
              <a:t>政府資料品質提升機制運作指引</a:t>
            </a:r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 txBox="1">
            <a:spLocks/>
          </p:cNvSpPr>
          <p:nvPr/>
        </p:nvSpPr>
        <p:spPr>
          <a:xfrm>
            <a:off x="685800" y="1094879"/>
            <a:ext cx="7774632" cy="147002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人口變遷</a:t>
            </a:r>
            <a: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TW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TW" altLang="en-US" sz="15000" b="1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青年外移</a:t>
            </a:r>
            <a:endParaRPr kumimoji="0" lang="zh-TW" altLang="en-US" sz="15000" b="1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380</Words>
  <Application>Microsoft Office PowerPoint</Application>
  <PresentationFormat>如螢幕大小 (4:3)</PresentationFormat>
  <Paragraphs>128</Paragraphs>
  <Slides>42</Slides>
  <Notes>3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3" baseType="lpstr">
      <vt:lpstr>Office 佈景主題</vt:lpstr>
      <vt:lpstr>投影片 1</vt:lpstr>
      <vt:lpstr>投影片 2</vt:lpstr>
      <vt:lpstr>投影片 3</vt:lpstr>
      <vt:lpstr>投影片 4</vt:lpstr>
      <vt:lpstr>投影片 5</vt:lpstr>
      <vt:lpstr>投影片 6</vt:lpstr>
      <vt:lpstr>國發會-政府資料品質提升機制運作指引</vt:lpstr>
      <vt:lpstr>資料品質機器檢測結果</vt:lpstr>
      <vt:lpstr>投影片 9</vt:lpstr>
      <vt:lpstr>投影片 10</vt:lpstr>
      <vt:lpstr>投影片 11</vt:lpstr>
      <vt:lpstr>投影片 12</vt:lpstr>
      <vt:lpstr>投影片 13</vt:lpstr>
      <vt:lpstr>投影片 14</vt:lpstr>
      <vt:lpstr>投影片 15</vt:lpstr>
      <vt:lpstr>投影片 16</vt:lpstr>
      <vt:lpstr>投影片 17</vt:lpstr>
      <vt:lpstr>投影片 18</vt:lpstr>
      <vt:lpstr>投影片 19</vt:lpstr>
      <vt:lpstr>投影片 20</vt:lpstr>
      <vt:lpstr>投影片 21</vt:lpstr>
      <vt:lpstr>投影片 22</vt:lpstr>
      <vt:lpstr>投影片 23</vt:lpstr>
      <vt:lpstr>投影片 24</vt:lpstr>
      <vt:lpstr>投影片 25</vt:lpstr>
      <vt:lpstr>投影片 26</vt:lpstr>
      <vt:lpstr>投影片 27</vt:lpstr>
      <vt:lpstr>投影片 28</vt:lpstr>
      <vt:lpstr>投影片 29</vt:lpstr>
      <vt:lpstr>投影片 30</vt:lpstr>
      <vt:lpstr>投影片 31</vt:lpstr>
      <vt:lpstr>投影片 32</vt:lpstr>
      <vt:lpstr>投影片 33</vt:lpstr>
      <vt:lpstr>投影片 34</vt:lpstr>
      <vt:lpstr>投影片 35</vt:lpstr>
      <vt:lpstr>投影片 36</vt:lpstr>
      <vt:lpstr>投影片 37</vt:lpstr>
      <vt:lpstr>投影片 38</vt:lpstr>
      <vt:lpstr>投影片 39</vt:lpstr>
      <vt:lpstr>投影片 40</vt:lpstr>
      <vt:lpstr>投影片 41</vt:lpstr>
      <vt:lpstr>投影片 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user</cp:lastModifiedBy>
  <cp:revision>112</cp:revision>
  <dcterms:created xsi:type="dcterms:W3CDTF">2017-06-10T02:47:44Z</dcterms:created>
  <dcterms:modified xsi:type="dcterms:W3CDTF">2017-07-16T06:47:50Z</dcterms:modified>
</cp:coreProperties>
</file>